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79" r:id="rId8"/>
    <p:sldId id="294" r:id="rId9"/>
    <p:sldId id="295" r:id="rId10"/>
    <p:sldId id="296" r:id="rId11"/>
    <p:sldId id="297" r:id="rId12"/>
    <p:sldId id="299" r:id="rId13"/>
    <p:sldId id="298" r:id="rId14"/>
    <p:sldId id="300" r:id="rId15"/>
    <p:sldId id="290" r:id="rId16"/>
    <p:sldId id="280" r:id="rId17"/>
    <p:sldId id="291" r:id="rId18"/>
    <p:sldId id="261" r:id="rId19"/>
    <p:sldId id="292" r:id="rId20"/>
    <p:sldId id="293" r:id="rId21"/>
    <p:sldId id="263" r:id="rId22"/>
    <p:sldId id="264" r:id="rId23"/>
    <p:sldId id="282" r:id="rId24"/>
    <p:sldId id="283" r:id="rId25"/>
    <p:sldId id="284" r:id="rId26"/>
    <p:sldId id="265" r:id="rId27"/>
    <p:sldId id="285" r:id="rId28"/>
    <p:sldId id="286" r:id="rId29"/>
    <p:sldId id="287" r:id="rId30"/>
    <p:sldId id="266" r:id="rId31"/>
    <p:sldId id="267" r:id="rId32"/>
    <p:sldId id="268" r:id="rId33"/>
    <p:sldId id="269" r:id="rId34"/>
    <p:sldId id="270" r:id="rId35"/>
    <p:sldId id="272" r:id="rId36"/>
    <p:sldId id="271" r:id="rId37"/>
    <p:sldId id="274" r:id="rId38"/>
    <p:sldId id="275" r:id="rId39"/>
    <p:sldId id="276" r:id="rId40"/>
    <p:sldId id="278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 snapToGrid="0">
      <p:cViewPr>
        <p:scale>
          <a:sx n="68" d="100"/>
          <a:sy n="68" d="100"/>
        </p:scale>
        <p:origin x="-2184" y="-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E49-17C9-4F4E-AC4E-7A78B9E04F57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20C8-50E5-43FF-9508-6472048E5D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E49-17C9-4F4E-AC4E-7A78B9E04F57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20C8-50E5-43FF-9508-6472048E5D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E49-17C9-4F4E-AC4E-7A78B9E04F57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20C8-50E5-43FF-9508-6472048E5D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E49-17C9-4F4E-AC4E-7A78B9E04F57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20C8-50E5-43FF-9508-6472048E5D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E49-17C9-4F4E-AC4E-7A78B9E04F57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20C8-50E5-43FF-9508-6472048E5D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E49-17C9-4F4E-AC4E-7A78B9E04F57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20C8-50E5-43FF-9508-6472048E5D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E49-17C9-4F4E-AC4E-7A78B9E04F57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20C8-50E5-43FF-9508-6472048E5D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E49-17C9-4F4E-AC4E-7A78B9E04F57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20C8-50E5-43FF-9508-6472048E5D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E49-17C9-4F4E-AC4E-7A78B9E04F57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20C8-50E5-43FF-9508-6472048E5D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E49-17C9-4F4E-AC4E-7A78B9E04F57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20C8-50E5-43FF-9508-6472048E5D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AE49-17C9-4F4E-AC4E-7A78B9E04F57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20C8-50E5-43FF-9508-6472048E5D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8AE49-17C9-4F4E-AC4E-7A78B9E04F57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20C8-50E5-43FF-9508-6472048E5D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nghai.gov.c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 bwMode="auto">
          <a:xfrm>
            <a:off x="1592278" y="2859314"/>
            <a:ext cx="9554694" cy="12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60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创新资金申报管理系统培训</a:t>
            </a:r>
            <a:endParaRPr lang="zh-CN" altLang="en-US" sz="60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用户注册与登录</a:t>
            </a:r>
          </a:p>
        </p:txBody>
      </p:sp>
      <p:sp>
        <p:nvSpPr>
          <p:cNvPr id="3" name="矩形 2"/>
          <p:cNvSpPr/>
          <p:nvPr/>
        </p:nvSpPr>
        <p:spPr>
          <a:xfrm>
            <a:off x="754743" y="2119182"/>
            <a:ext cx="3004457" cy="390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通过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非法人</a:t>
            </a:r>
            <a:r>
              <a:rPr lang="zh-CN" alt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一证通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进行注册的单位，需由后台管理人员进行资格审核，审核周期为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个工作日；审核未通过前无法登录系统进行项目申报。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1619" y="2037674"/>
            <a:ext cx="7561905" cy="41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用户注册与登录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43" y="2090154"/>
            <a:ext cx="10485714" cy="47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用户注册与登录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5313" y="1835893"/>
            <a:ext cx="6520543" cy="49656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7658" y="1835893"/>
            <a:ext cx="300445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右侧有各字段填写的说明，请按照说明进行填写。</a:t>
            </a:r>
            <a:endParaRPr lang="en-US" altLang="zh-CN" sz="2400" dirty="0" smtClean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强调：默认初次开通的用户名为单位证件号码，可手动</a:t>
            </a:r>
            <a:r>
              <a:rPr lang="zh-CN" alt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修改</a:t>
            </a:r>
            <a:endParaRPr lang="en-US" altLang="zh-CN" sz="2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注册成功后会发送邮件短信到填写的邮件和手机号。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用户注册与登录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238" y="2332789"/>
            <a:ext cx="10409524" cy="31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用户注册与登录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6171" y="1984429"/>
            <a:ext cx="7457143" cy="44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用户注册与登录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558" y="1143314"/>
            <a:ext cx="10085714" cy="5562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用户注册与登录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558" y="1289609"/>
            <a:ext cx="10057143" cy="532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项目申报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/>
          <a:srcRect r="6198"/>
          <a:stretch>
            <a:fillRect/>
          </a:stretch>
        </p:blipFill>
        <p:spPr>
          <a:xfrm>
            <a:off x="87086" y="2119182"/>
            <a:ext cx="12104914" cy="56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项目申报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558" y="1114286"/>
            <a:ext cx="9966870" cy="574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项目申报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558" y="1308428"/>
            <a:ext cx="9742857" cy="52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 bwMode="auto">
          <a:xfrm>
            <a:off x="1751935" y="1322553"/>
            <a:ext cx="7772400" cy="32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dirty="0">
                <a:latin typeface="华文隶书" panose="02010800040101010101" pitchFamily="2" charset="-122"/>
                <a:ea typeface="华文隶书" panose="02010800040101010101" pitchFamily="2" charset="-122"/>
              </a:rPr>
              <a:t>一、系统功能介绍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600" dirty="0">
                <a:latin typeface="华文隶书" panose="02010800040101010101" pitchFamily="2" charset="-122"/>
                <a:ea typeface="华文隶书" panose="02010800040101010101" pitchFamily="2" charset="-122"/>
              </a:rPr>
              <a:t>二、系统状态介绍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600" dirty="0">
                <a:latin typeface="华文隶书" panose="02010800040101010101" pitchFamily="2" charset="-122"/>
                <a:ea typeface="华文隶书" panose="02010800040101010101" pitchFamily="2" charset="-122"/>
              </a:rPr>
              <a:t>三、流程介绍</a:t>
            </a:r>
            <a:endParaRPr lang="en-US" altLang="zh-CN" sz="36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dirty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项目申报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558" y="1114286"/>
            <a:ext cx="9676190" cy="57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系统首页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16559" y="1835893"/>
            <a:ext cx="266541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成功登录系统后进入系统主界面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第一次登陆时填写项目负责人信息后进入信息填报页面</a:t>
            </a:r>
            <a:endParaRPr lang="en-US" altLang="zh-CN" dirty="0"/>
          </a:p>
          <a:p>
            <a:pPr marL="0" indent="0" eaLnBrk="1" hangingPunct="1">
              <a:lnSpc>
                <a:spcPct val="150000"/>
              </a:lnSpc>
            </a:pP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1972" y="1835893"/>
            <a:ext cx="8142714" cy="452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办事指南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53070" y="1816092"/>
            <a:ext cx="9072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科技企业用户点击</a:t>
            </a:r>
            <a:r>
              <a:rPr lang="en-US" altLang="zh-CN" b="1" dirty="0" smtClean="0"/>
              <a:t>[</a:t>
            </a:r>
            <a:r>
              <a:rPr lang="zh-CN" altLang="en-US" b="1" dirty="0" smtClean="0"/>
              <a:t>办事指南</a:t>
            </a:r>
            <a:r>
              <a:rPr lang="en-US" altLang="zh-CN" b="1" dirty="0" smtClean="0"/>
              <a:t>]</a:t>
            </a:r>
            <a:r>
              <a:rPr lang="zh-CN" altLang="en-US" dirty="0" smtClean="0"/>
              <a:t>，进入</a:t>
            </a:r>
            <a:r>
              <a:rPr lang="zh-CN" altLang="en-US" b="1" dirty="0" smtClean="0"/>
              <a:t>创新资金申报通知页面。</a:t>
            </a:r>
            <a:endParaRPr lang="en-US" altLang="zh-CN" b="1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7759" y="2185424"/>
            <a:ext cx="6983186" cy="417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2421" y="2739422"/>
            <a:ext cx="7533862" cy="398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科技企业统计表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62563" y="4448617"/>
            <a:ext cx="700365" cy="824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53070" y="1816092"/>
            <a:ext cx="90725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科技企业用户点击</a:t>
            </a:r>
            <a:r>
              <a:rPr lang="en-US" altLang="zh-CN" b="1" dirty="0" smtClean="0"/>
              <a:t>[</a:t>
            </a:r>
            <a:r>
              <a:rPr lang="zh-CN" altLang="en-US" b="1" dirty="0" smtClean="0"/>
              <a:t>科技企业统计表</a:t>
            </a:r>
            <a:r>
              <a:rPr lang="en-US" altLang="zh-CN" b="1" dirty="0" smtClean="0"/>
              <a:t>]</a:t>
            </a:r>
            <a:r>
              <a:rPr lang="zh-CN" altLang="en-US" dirty="0" smtClean="0"/>
              <a:t>，进入</a:t>
            </a:r>
            <a:r>
              <a:rPr lang="zh-CN" altLang="en-US" b="1" dirty="0"/>
              <a:t>科技企业统计与服务</a:t>
            </a:r>
            <a:r>
              <a:rPr lang="zh-CN" altLang="en-US" b="1" dirty="0" smtClean="0"/>
              <a:t>通道系统。</a:t>
            </a:r>
            <a:endParaRPr lang="en-US" altLang="zh-CN" b="1" dirty="0" smtClean="0"/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当年</a:t>
            </a:r>
            <a:r>
              <a:rPr lang="zh-CN" altLang="en-US" dirty="0"/>
              <a:t>新成立企业，无需填写科技企业统计年报，则</a:t>
            </a:r>
            <a:r>
              <a:rPr lang="en-US" altLang="zh-CN" dirty="0"/>
              <a:t>[</a:t>
            </a:r>
            <a:r>
              <a:rPr lang="zh-CN" altLang="en-US" dirty="0"/>
              <a:t>科技企业统计表</a:t>
            </a:r>
            <a:r>
              <a:rPr lang="en-US" altLang="zh-CN" dirty="0"/>
              <a:t>]</a:t>
            </a:r>
            <a:r>
              <a:rPr lang="zh-CN" altLang="en-US" dirty="0"/>
              <a:t>链接不可点击，</a:t>
            </a:r>
            <a:r>
              <a:rPr lang="en-US" altLang="zh-CN" dirty="0"/>
              <a:t>[</a:t>
            </a:r>
            <a:r>
              <a:rPr lang="zh-CN" altLang="en-US" dirty="0"/>
              <a:t>项目申报书</a:t>
            </a:r>
            <a:r>
              <a:rPr lang="en-US" altLang="zh-CN" dirty="0"/>
              <a:t>]</a:t>
            </a:r>
            <a:r>
              <a:rPr lang="zh-CN" altLang="en-US" dirty="0"/>
              <a:t>链接可以点击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674205" y="4860906"/>
            <a:ext cx="2902857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注意：如企业未填写科技企业统计表，将不能填写项目申报书。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7392" y="2739422"/>
            <a:ext cx="7533862" cy="398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项目申报书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46776" y="4448617"/>
            <a:ext cx="700365" cy="824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53070" y="1816092"/>
            <a:ext cx="90725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非</a:t>
            </a:r>
            <a:r>
              <a:rPr lang="zh-CN" altLang="en-US" dirty="0"/>
              <a:t>当年新成立企业未填写科技企业统计表，</a:t>
            </a:r>
            <a:r>
              <a:rPr lang="en-US" altLang="zh-CN" dirty="0"/>
              <a:t>[</a:t>
            </a:r>
            <a:r>
              <a:rPr lang="zh-CN" altLang="en-US" dirty="0"/>
              <a:t>项目申报书</a:t>
            </a:r>
            <a:r>
              <a:rPr lang="en-US" altLang="zh-CN" dirty="0"/>
              <a:t>]</a:t>
            </a:r>
            <a:r>
              <a:rPr lang="zh-CN" altLang="en-US" dirty="0"/>
              <a:t>链接不可点击。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非</a:t>
            </a:r>
            <a:r>
              <a:rPr lang="zh-CN" altLang="en-US" dirty="0"/>
              <a:t>当年新成立企业已填写科技企业统计表，但科技企业统计表未审核通过，</a:t>
            </a:r>
            <a:r>
              <a:rPr lang="en-US" altLang="zh-CN" dirty="0"/>
              <a:t>[</a:t>
            </a:r>
            <a:r>
              <a:rPr lang="zh-CN" altLang="en-US" dirty="0"/>
              <a:t>项目申报书</a:t>
            </a:r>
            <a:r>
              <a:rPr lang="en-US" altLang="zh-CN" dirty="0"/>
              <a:t>]</a:t>
            </a:r>
            <a:r>
              <a:rPr lang="zh-CN" altLang="en-US" dirty="0"/>
              <a:t>链接不可点击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系统首页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016559" y="1835893"/>
            <a:ext cx="26654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企业用户点击首页</a:t>
            </a:r>
            <a:r>
              <a:rPr lang="en-US" altLang="zh-CN" b="1" dirty="0" smtClean="0"/>
              <a:t>[</a:t>
            </a:r>
            <a:r>
              <a:rPr lang="zh-CN" altLang="en-US" b="1" dirty="0" smtClean="0"/>
              <a:t>项目申报书</a:t>
            </a:r>
            <a:r>
              <a:rPr lang="en-US" altLang="zh-CN" b="1" dirty="0" smtClean="0"/>
              <a:t>]</a:t>
            </a:r>
            <a:r>
              <a:rPr lang="zh-CN" altLang="en-US" dirty="0" smtClean="0"/>
              <a:t>，进去项目申报书首页。</a:t>
            </a:r>
            <a:endParaRPr lang="en-US" altLang="zh-CN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项目申报书申报状态主要包含：未填写、已保存、已校验、已提交以及已退回。</a:t>
            </a:r>
            <a:endParaRPr lang="en-US" altLang="zh-CN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9973" y="1835893"/>
            <a:ext cx="8142857" cy="47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9973" y="1835893"/>
            <a:ext cx="7410450" cy="4619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系统首页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数据校验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016559" y="1835893"/>
            <a:ext cx="2665413" cy="419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dirty="0"/>
              <a:t>表单填写过程中每个信息填报页面所有必填信息填写完成，点击页面“保存”按钮，提示“保存成功”后可点击</a:t>
            </a:r>
            <a:r>
              <a:rPr lang="en-US" altLang="zh-CN" b="1" dirty="0"/>
              <a:t>[</a:t>
            </a:r>
            <a:r>
              <a:rPr lang="zh-CN" altLang="zh-CN" b="1" dirty="0"/>
              <a:t>数据校验</a:t>
            </a:r>
            <a:r>
              <a:rPr lang="en-US" altLang="zh-CN" b="1" dirty="0"/>
              <a:t>]</a:t>
            </a:r>
            <a:r>
              <a:rPr lang="zh-CN" altLang="zh-CN" dirty="0"/>
              <a:t>按钮，若校验通过，则状态为“</a:t>
            </a:r>
            <a:r>
              <a:rPr lang="zh-CN" altLang="zh-CN" b="1" dirty="0"/>
              <a:t>已校验</a:t>
            </a:r>
            <a:r>
              <a:rPr lang="zh-CN" altLang="zh-CN" dirty="0"/>
              <a:t>”状态，否则状态为“</a:t>
            </a:r>
            <a:r>
              <a:rPr lang="zh-CN" altLang="zh-CN" b="1" dirty="0"/>
              <a:t>已保存</a:t>
            </a:r>
            <a:r>
              <a:rPr lang="zh-CN" altLang="zh-CN" dirty="0"/>
              <a:t>”状态。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5871" y="2119182"/>
            <a:ext cx="58674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系统首页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全部提交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016559" y="1835893"/>
            <a:ext cx="2665413" cy="336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dirty="0"/>
              <a:t>企业用户填写完成项目申报书并通过校验，点击</a:t>
            </a:r>
            <a:r>
              <a:rPr lang="en-US" altLang="zh-CN" b="1" dirty="0"/>
              <a:t>[</a:t>
            </a:r>
            <a:r>
              <a:rPr lang="zh-CN" altLang="zh-CN" b="1" dirty="0"/>
              <a:t>全部提交</a:t>
            </a:r>
            <a:r>
              <a:rPr lang="en-US" altLang="zh-CN" b="1" dirty="0"/>
              <a:t>]</a:t>
            </a:r>
            <a:r>
              <a:rPr lang="zh-CN" altLang="zh-CN" dirty="0"/>
              <a:t>按钮，系统将项目申报书提交到管理部门进行审核。请注意项目申报书提交后只能查看，不能修改。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1972" y="1835893"/>
            <a:ext cx="8142857" cy="478095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295009" y="2840789"/>
            <a:ext cx="3780876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黑体" panose="02010609060101010101" pitchFamily="49" charset="-122"/>
              </a:rPr>
              <a:t>注意：如果项目申报书被区县科委退回，企业需要将申报书中的各个子表单中的内容进行确认并点击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黑体" panose="02010609060101010101" pitchFamily="49" charset="-122"/>
              </a:rPr>
              <a:t>[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黑体" panose="02010609060101010101" pitchFamily="49" charset="-122"/>
              </a:rPr>
              <a:t>保存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黑体" panose="02010609060101010101" pitchFamily="49" charset="-122"/>
              </a:rPr>
              <a:t>]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黑体" panose="02010609060101010101" pitchFamily="49" charset="-122"/>
              </a:rPr>
              <a:t>，所有子表状态显示为</a:t>
            </a:r>
            <a:r>
              <a:rPr lang="zh-CN" altLang="zh-CN" b="1" kern="100" dirty="0">
                <a:solidFill>
                  <a:srgbClr val="FF0000"/>
                </a:solidFill>
                <a:latin typeface="Verdana" panose="020B0604030504040204" pitchFamily="34" charset="0"/>
                <a:cs typeface="黑体" panose="02010609060101010101" pitchFamily="49" charset="-122"/>
              </a:rPr>
              <a:t>“已校验”状态后，才能点击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黑体" panose="02010609060101010101" pitchFamily="49" charset="-122"/>
              </a:rPr>
              <a:t>[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黑体" panose="02010609060101010101" pitchFamily="49" charset="-122"/>
              </a:rPr>
              <a:t>全部提交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黑体" panose="02010609060101010101" pitchFamily="49" charset="-122"/>
              </a:rPr>
              <a:t>]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黑体" panose="02010609060101010101" pitchFamily="49" charset="-122"/>
              </a:rPr>
              <a:t>按钮并重新打印</a:t>
            </a: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黑体" panose="02010609060101010101" pitchFamily="49" charset="-122"/>
              </a:rPr>
              <a:t>PDF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cs typeface="黑体" panose="02010609060101010101" pitchFamily="49" charset="-122"/>
              </a:rPr>
              <a:t>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系统首页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预览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016559" y="1835893"/>
            <a:ext cx="2665413" cy="170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dirty="0"/>
              <a:t>表单填写过程中可随时预览，点击</a:t>
            </a:r>
            <a:r>
              <a:rPr lang="en-US" altLang="zh-CN" b="1" dirty="0"/>
              <a:t>[</a:t>
            </a:r>
            <a:r>
              <a:rPr lang="zh-CN" altLang="zh-CN" b="1" dirty="0"/>
              <a:t>预览</a:t>
            </a:r>
            <a:r>
              <a:rPr lang="en-US" altLang="zh-CN" b="1" dirty="0"/>
              <a:t>]</a:t>
            </a:r>
            <a:r>
              <a:rPr lang="zh-CN" altLang="zh-CN" dirty="0"/>
              <a:t>按钮，可在网页上预览已填报数据。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1972" y="1835893"/>
            <a:ext cx="8142857" cy="478095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083399" y="1901396"/>
            <a:ext cx="700365" cy="241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系统首页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生成正式</a:t>
            </a:r>
            <a:r>
              <a:rPr lang="en-US" altLang="zh-CN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PDF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文件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016559" y="1835893"/>
            <a:ext cx="2665413" cy="46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dirty="0"/>
              <a:t>全部提交后，项目申报书状态显示为“已提交”，点击</a:t>
            </a:r>
            <a:r>
              <a:rPr lang="en-US" altLang="zh-CN" b="1" dirty="0"/>
              <a:t>[</a:t>
            </a:r>
            <a:r>
              <a:rPr lang="zh-CN" altLang="zh-CN" b="1" dirty="0"/>
              <a:t>生成正式</a:t>
            </a:r>
            <a:r>
              <a:rPr lang="en-US" altLang="zh-CN" b="1" dirty="0"/>
              <a:t>PDF</a:t>
            </a:r>
            <a:r>
              <a:rPr lang="zh-CN" altLang="zh-CN" b="1" dirty="0"/>
              <a:t>文件</a:t>
            </a:r>
            <a:r>
              <a:rPr lang="en-US" altLang="zh-CN" b="1" dirty="0"/>
              <a:t>]</a:t>
            </a:r>
            <a:r>
              <a:rPr lang="zh-CN" altLang="zh-CN" dirty="0"/>
              <a:t>）按钮，系统生成可用于打印的</a:t>
            </a:r>
            <a:r>
              <a:rPr lang="en-US" altLang="zh-CN" dirty="0"/>
              <a:t>PDF</a:t>
            </a:r>
            <a:r>
              <a:rPr lang="zh-CN" altLang="zh-CN" dirty="0"/>
              <a:t>文件。递送纸质材料时，以正式打印版本为准。</a:t>
            </a:r>
            <a:r>
              <a:rPr lang="en-US" altLang="zh-CN" dirty="0"/>
              <a:t>PDF</a:t>
            </a:r>
            <a:r>
              <a:rPr lang="zh-CN" altLang="zh-CN" dirty="0"/>
              <a:t>文件有水印，水印为时间戳，是项目提交时间：年月日时</a:t>
            </a:r>
            <a:r>
              <a:rPr lang="zh-CN" altLang="zh-CN" dirty="0" smtClean="0"/>
              <a:t>分秒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9973" y="1681671"/>
            <a:ext cx="8161905" cy="492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31919" y="1250751"/>
            <a:ext cx="82535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一、系统功能介绍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5887" y="2156657"/>
            <a:ext cx="89802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网上注册</a:t>
            </a:r>
            <a:r>
              <a:rPr lang="en-US" altLang="zh-CN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en-US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发改委系统</a:t>
            </a:r>
            <a:endParaRPr lang="en-US" altLang="zh-CN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办事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指南</a:t>
            </a:r>
            <a:endParaRPr lang="en-US" altLang="zh-CN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科技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企业统计表</a:t>
            </a:r>
            <a:endParaRPr lang="en-US" altLang="zh-CN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项目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申报书</a:t>
            </a:r>
            <a:endParaRPr lang="en-US" altLang="zh-CN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历年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申请</a:t>
            </a:r>
            <a:endParaRPr lang="en-US" altLang="zh-CN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注册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信息管理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申请承诺书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016559" y="1835893"/>
            <a:ext cx="2665413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企业用户点击申报书首页</a:t>
            </a:r>
            <a:r>
              <a:rPr lang="en-US" altLang="zh-CN" b="1" dirty="0" smtClean="0"/>
              <a:t>[</a:t>
            </a:r>
            <a:r>
              <a:rPr lang="zh-CN" altLang="en-US" b="1" dirty="0" smtClean="0"/>
              <a:t>申请承诺书</a:t>
            </a:r>
            <a:r>
              <a:rPr lang="en-US" altLang="zh-CN" b="1" dirty="0" smtClean="0"/>
              <a:t>]</a:t>
            </a:r>
            <a:r>
              <a:rPr lang="zh-CN" altLang="en-US" dirty="0" smtClean="0"/>
              <a:t>，进去申请承诺书页面。</a:t>
            </a:r>
            <a:endParaRPr lang="en-US" altLang="zh-CN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企业用户需要仔细查看申请承诺书中的内容，如同意，则点击</a:t>
            </a:r>
            <a:r>
              <a:rPr lang="en-US" altLang="zh-CN" b="1" dirty="0" smtClean="0"/>
              <a:t>[</a:t>
            </a:r>
            <a:r>
              <a:rPr lang="zh-CN" altLang="en-US" b="1" dirty="0" smtClean="0"/>
              <a:t>同意</a:t>
            </a:r>
            <a:r>
              <a:rPr lang="en-US" altLang="zh-CN" b="1" dirty="0" smtClean="0"/>
              <a:t>]</a:t>
            </a:r>
            <a:r>
              <a:rPr lang="zh-CN" altLang="en-US" dirty="0" smtClean="0"/>
              <a:t>按钮，并进行下一步操作。如不同意，则项目申报结束。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7104" y="1835893"/>
            <a:ext cx="7361905" cy="41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企业基本信息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016559" y="1835893"/>
            <a:ext cx="2665413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企业用户点击申报书首页</a:t>
            </a:r>
            <a:r>
              <a:rPr lang="en-US" altLang="zh-CN" b="1" dirty="0" smtClean="0"/>
              <a:t>[</a:t>
            </a:r>
            <a:r>
              <a:rPr lang="zh-CN" altLang="en-US" b="1" dirty="0" smtClean="0"/>
              <a:t>企业基本信息</a:t>
            </a:r>
            <a:r>
              <a:rPr lang="en-US" altLang="zh-CN" b="1" dirty="0" smtClean="0"/>
              <a:t>]</a:t>
            </a:r>
            <a:r>
              <a:rPr lang="zh-CN" altLang="en-US" dirty="0" smtClean="0"/>
              <a:t>，进去企业基本信息页面。</a:t>
            </a:r>
            <a:endParaRPr lang="en-US" altLang="zh-CN" dirty="0" smtClean="0"/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/>
              <a:t>请正确</a:t>
            </a:r>
            <a:r>
              <a:rPr lang="zh-CN" altLang="en-US" dirty="0" smtClean="0"/>
              <a:t>填写企业基本信息。</a:t>
            </a:r>
            <a:r>
              <a:rPr lang="zh-CN" altLang="en-US" dirty="0"/>
              <a:t>点击</a:t>
            </a:r>
            <a:r>
              <a:rPr lang="en-US" altLang="zh-CN" dirty="0"/>
              <a:t>[</a:t>
            </a:r>
            <a:r>
              <a:rPr lang="zh-CN" altLang="en-US" b="1" dirty="0"/>
              <a:t>保存</a:t>
            </a:r>
            <a:r>
              <a:rPr lang="en-US" altLang="zh-CN" dirty="0"/>
              <a:t>]</a:t>
            </a:r>
            <a:r>
              <a:rPr lang="zh-CN" altLang="en-US" dirty="0"/>
              <a:t>按钮，系统将保存已填写的信息，并对填写内容进行校验，内容不合要求会有提示信息说明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zh-CN" altLang="en-US" dirty="0" smtClean="0"/>
              <a:t>点击</a:t>
            </a:r>
            <a:r>
              <a:rPr lang="en-US" altLang="zh-CN" dirty="0" smtClean="0"/>
              <a:t>[</a:t>
            </a:r>
            <a:r>
              <a:rPr lang="zh-CN" altLang="en-US" b="1" dirty="0"/>
              <a:t>取消</a:t>
            </a:r>
            <a:r>
              <a:rPr lang="en-US" altLang="zh-CN" dirty="0" smtClean="0"/>
              <a:t>]</a:t>
            </a:r>
            <a:r>
              <a:rPr lang="zh-CN" altLang="en-US" dirty="0"/>
              <a:t>按钮，将放弃本次修改，返回系统主界面。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9047" y="1610381"/>
            <a:ext cx="8161905" cy="52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股东信息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96686" y="1835893"/>
            <a:ext cx="3232029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企业用户点击申报书首页</a:t>
            </a:r>
            <a:r>
              <a:rPr lang="en-US" altLang="zh-CN" b="1" dirty="0" smtClean="0"/>
              <a:t>[</a:t>
            </a:r>
            <a:r>
              <a:rPr lang="zh-CN" altLang="en-US" b="1" dirty="0" smtClean="0"/>
              <a:t>股东信息</a:t>
            </a:r>
            <a:r>
              <a:rPr lang="en-US" altLang="zh-CN" b="1" dirty="0" smtClean="0"/>
              <a:t>]</a:t>
            </a:r>
            <a:r>
              <a:rPr lang="zh-CN" altLang="en-US" dirty="0" smtClean="0"/>
              <a:t>，进入</a:t>
            </a:r>
            <a:r>
              <a:rPr lang="zh-CN" altLang="en-US" b="1" dirty="0"/>
              <a:t>股东信息</a:t>
            </a:r>
            <a:r>
              <a:rPr lang="zh-CN" altLang="en-US" dirty="0" smtClean="0"/>
              <a:t>页面。</a:t>
            </a:r>
            <a:endParaRPr lang="en-US" altLang="zh-CN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用户</a:t>
            </a:r>
            <a:r>
              <a:rPr lang="zh-CN" altLang="en-US" dirty="0"/>
              <a:t>点击增加一行，则可以增加一个股东信息填写区域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填写</a:t>
            </a:r>
            <a:r>
              <a:rPr lang="zh-CN" altLang="en-US" dirty="0"/>
              <a:t>的所有股东的股分比例总和必须为</a:t>
            </a:r>
            <a:r>
              <a:rPr lang="en-US" altLang="zh-CN" dirty="0"/>
              <a:t>100%</a:t>
            </a:r>
            <a:r>
              <a:rPr lang="zh-CN" altLang="en-US" dirty="0"/>
              <a:t>，此页面保存不对本规则进行校验，允许保存，但是在首页数据校验时如果不满足此规则，校验不通过并提示信息</a:t>
            </a:r>
          </a:p>
          <a:p>
            <a:pPr marL="0" indent="0">
              <a:lnSpc>
                <a:spcPct val="150000"/>
              </a:lnSpc>
              <a:defRPr/>
            </a:pPr>
            <a:endParaRPr lang="zh-CN" altLang="en-US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8715" y="1935607"/>
            <a:ext cx="8038095" cy="42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核心团队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016559" y="1835893"/>
            <a:ext cx="2802406" cy="419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用户</a:t>
            </a:r>
            <a:r>
              <a:rPr lang="zh-CN" altLang="en-US" dirty="0"/>
              <a:t>点击增加核心团队成员，则增加一名核心团队成员的填写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用户</a:t>
            </a:r>
            <a:r>
              <a:rPr lang="zh-CN" altLang="en-US" dirty="0"/>
              <a:t>在教育经历下点击增加一列，则增加成员的一次教育经历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用户</a:t>
            </a:r>
            <a:r>
              <a:rPr lang="zh-CN" altLang="en-US" dirty="0"/>
              <a:t>需最少填写三名核心团队成员，如果少于三名核心团队成员则显示提示信息</a:t>
            </a:r>
          </a:p>
        </p:txBody>
      </p:sp>
      <p:pic>
        <p:nvPicPr>
          <p:cNvPr id="7" name="图片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6966" y="1629190"/>
            <a:ext cx="7386064" cy="5127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7" y="1004896"/>
            <a:ext cx="9066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商业计划书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016559" y="1835893"/>
            <a:ext cx="266541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企业用户点击申报书首页</a:t>
            </a:r>
            <a:r>
              <a:rPr lang="en-US" altLang="zh-CN" b="1" dirty="0" smtClean="0"/>
              <a:t>[</a:t>
            </a:r>
            <a:r>
              <a:rPr lang="zh-CN" altLang="en-US" b="1" dirty="0" smtClean="0"/>
              <a:t>商业计划书</a:t>
            </a:r>
            <a:r>
              <a:rPr lang="en-US" altLang="zh-CN" b="1" dirty="0" smtClean="0"/>
              <a:t>]</a:t>
            </a:r>
            <a:r>
              <a:rPr lang="zh-CN" altLang="en-US" dirty="0" smtClean="0"/>
              <a:t>，进入商业计划书页面。</a:t>
            </a:r>
            <a:endParaRPr lang="en-US" altLang="zh-CN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dirty="0"/>
              <a:t>关于字段格式校验，及时校验只判断字段格式是否正确，点击</a:t>
            </a:r>
            <a:r>
              <a:rPr lang="en-US" altLang="zh-CN" dirty="0"/>
              <a:t>“</a:t>
            </a:r>
            <a:r>
              <a:rPr lang="zh-CN" altLang="zh-CN" dirty="0"/>
              <a:t>保存</a:t>
            </a:r>
            <a:r>
              <a:rPr lang="en-US" altLang="zh-CN" dirty="0"/>
              <a:t>”</a:t>
            </a:r>
            <a:r>
              <a:rPr lang="zh-CN" altLang="zh-CN" dirty="0"/>
              <a:t>按钮，做字段非空校验。 </a:t>
            </a:r>
            <a:endParaRPr lang="zh-CN" altLang="en-US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pic>
        <p:nvPicPr>
          <p:cNvPr id="7" name="图片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1972" y="1712504"/>
            <a:ext cx="7900428" cy="5007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9564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发展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目标 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56150" y="1835893"/>
            <a:ext cx="322582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企业用户点击申报书首页</a:t>
            </a:r>
            <a:r>
              <a:rPr lang="en-US" altLang="zh-CN" b="1" dirty="0" smtClean="0"/>
              <a:t>[</a:t>
            </a:r>
            <a:r>
              <a:rPr lang="zh-CN" altLang="en-US" b="1" dirty="0" smtClean="0"/>
              <a:t>发展</a:t>
            </a:r>
            <a:r>
              <a:rPr lang="zh-CN" altLang="en-US" b="1" dirty="0"/>
              <a:t>目标 </a:t>
            </a:r>
            <a:r>
              <a:rPr lang="en-US" altLang="zh-CN" b="1" dirty="0" smtClean="0"/>
              <a:t>]</a:t>
            </a:r>
            <a:r>
              <a:rPr lang="zh-CN" altLang="en-US" dirty="0" smtClean="0"/>
              <a:t>，进入发展</a:t>
            </a:r>
            <a:r>
              <a:rPr lang="zh-CN" altLang="en-US" dirty="0"/>
              <a:t>目标</a:t>
            </a:r>
            <a:r>
              <a:rPr lang="zh-CN" altLang="en-US" dirty="0" smtClean="0"/>
              <a:t>页面。</a:t>
            </a:r>
            <a:endParaRPr lang="en-US" altLang="zh-CN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请正确</a:t>
            </a:r>
            <a:r>
              <a:rPr lang="zh-CN" altLang="en-US" dirty="0" smtClean="0"/>
              <a:t>填写企业基本信息。</a:t>
            </a:r>
            <a:r>
              <a:rPr lang="zh-CN" altLang="en-US" dirty="0"/>
              <a:t>点击</a:t>
            </a:r>
            <a:r>
              <a:rPr lang="en-US" altLang="zh-CN" dirty="0"/>
              <a:t>[</a:t>
            </a:r>
            <a:r>
              <a:rPr lang="zh-CN" altLang="en-US" b="1" dirty="0"/>
              <a:t>保存</a:t>
            </a:r>
            <a:r>
              <a:rPr lang="en-US" altLang="zh-CN" dirty="0"/>
              <a:t>]</a:t>
            </a:r>
            <a:r>
              <a:rPr lang="zh-CN" altLang="en-US" dirty="0"/>
              <a:t>按钮，系统将保存已填写的信息，并对填写内容进行校验，内容不合要求会有提示信息说明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dirty="0" smtClean="0"/>
              <a:t>点击</a:t>
            </a:r>
            <a:r>
              <a:rPr lang="en-US" altLang="zh-CN" dirty="0" smtClean="0"/>
              <a:t>[</a:t>
            </a:r>
            <a:r>
              <a:rPr lang="zh-CN" altLang="en-US" b="1" dirty="0"/>
              <a:t>取消</a:t>
            </a:r>
            <a:r>
              <a:rPr lang="en-US" altLang="zh-CN" dirty="0" smtClean="0"/>
              <a:t>]</a:t>
            </a:r>
            <a:r>
              <a:rPr lang="zh-CN" altLang="en-US" dirty="0"/>
              <a:t>按钮，将放弃本次修改，返回系统主界面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pic>
        <p:nvPicPr>
          <p:cNvPr id="6" name="图片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1971" y="1687558"/>
            <a:ext cx="7363399" cy="4930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创业服务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84279" y="1813957"/>
            <a:ext cx="346425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企业用户点击申报书首页</a:t>
            </a:r>
            <a:r>
              <a:rPr lang="zh-CN" altLang="en-US" b="1" dirty="0" smtClean="0"/>
              <a:t>创业服务</a:t>
            </a:r>
            <a:r>
              <a:rPr lang="zh-CN" altLang="en-US" dirty="0" smtClean="0"/>
              <a:t>，进入创业服务页面。</a:t>
            </a:r>
            <a:endParaRPr lang="en-US" altLang="zh-CN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如果融资经历</a:t>
            </a:r>
            <a:r>
              <a:rPr lang="en-US" altLang="zh-CN" dirty="0"/>
              <a:t>-</a:t>
            </a:r>
            <a:r>
              <a:rPr lang="zh-CN" altLang="en-US" dirty="0"/>
              <a:t>股权融资选择有，则可以新增股权融资经历。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如果融资经历</a:t>
            </a:r>
            <a:r>
              <a:rPr lang="en-US" altLang="zh-CN" dirty="0"/>
              <a:t>-</a:t>
            </a:r>
            <a:r>
              <a:rPr lang="zh-CN" altLang="en-US" dirty="0"/>
              <a:t>债权融资选择有，则可以新增债权融资经历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如果创业服务需求选择有，则右边板块的项目为可编辑，如果选择无，则右边板块的项目为</a:t>
            </a:r>
            <a:r>
              <a:rPr lang="zh-CN" altLang="en-US" dirty="0" smtClean="0"/>
              <a:t>只读。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6286" y="1813957"/>
            <a:ext cx="8085714" cy="45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附件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016559" y="1835893"/>
            <a:ext cx="2665413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企业用户点击申报书首页</a:t>
            </a:r>
            <a:r>
              <a:rPr lang="en-US" altLang="zh-CN" b="1" dirty="0" smtClean="0"/>
              <a:t>[</a:t>
            </a:r>
            <a:r>
              <a:rPr lang="zh-CN" altLang="en-US" b="1" dirty="0"/>
              <a:t>附件</a:t>
            </a:r>
            <a:r>
              <a:rPr lang="en-US" altLang="zh-CN" b="1" dirty="0" smtClean="0"/>
              <a:t>]</a:t>
            </a:r>
            <a:r>
              <a:rPr lang="zh-CN" altLang="en-US" dirty="0" smtClean="0"/>
              <a:t>，进去附件页面。</a:t>
            </a:r>
            <a:endParaRPr lang="en-US" altLang="zh-CN" dirty="0" smtClean="0"/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/>
              <a:t>请正确</a:t>
            </a:r>
            <a:r>
              <a:rPr lang="zh-CN" altLang="en-US" dirty="0" smtClean="0"/>
              <a:t>填写企业基本信息。</a:t>
            </a:r>
            <a:r>
              <a:rPr lang="zh-CN" altLang="en-US" dirty="0"/>
              <a:t>点击</a:t>
            </a:r>
            <a:r>
              <a:rPr lang="en-US" altLang="zh-CN" dirty="0"/>
              <a:t>[</a:t>
            </a:r>
            <a:r>
              <a:rPr lang="zh-CN" altLang="en-US" b="1" dirty="0"/>
              <a:t>保存</a:t>
            </a:r>
            <a:r>
              <a:rPr lang="en-US" altLang="zh-CN" dirty="0"/>
              <a:t>]</a:t>
            </a:r>
            <a:r>
              <a:rPr lang="zh-CN" altLang="en-US" dirty="0"/>
              <a:t>按钮，系统将保存已填写的信息，并对填写内容进行校验，内容不合要求会有提示信息说明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zh-CN" altLang="en-US" dirty="0" smtClean="0"/>
              <a:t>点击</a:t>
            </a:r>
            <a:r>
              <a:rPr lang="en-US" altLang="zh-CN" dirty="0" smtClean="0"/>
              <a:t>[</a:t>
            </a:r>
            <a:r>
              <a:rPr lang="zh-CN" altLang="en-US" b="1" dirty="0"/>
              <a:t>取消</a:t>
            </a:r>
            <a:r>
              <a:rPr lang="en-US" altLang="zh-CN" dirty="0" smtClean="0"/>
              <a:t>]</a:t>
            </a:r>
            <a:r>
              <a:rPr lang="zh-CN" altLang="en-US" dirty="0"/>
              <a:t>按钮，将放弃本次修改，返回系统主界面。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9973" y="1835893"/>
            <a:ext cx="7372350" cy="2838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1432" y="2383269"/>
            <a:ext cx="446722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申请记录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968558" y="1796016"/>
            <a:ext cx="94990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历年申请主要显示科技企业历年申请的项目列表。</a:t>
            </a:r>
            <a:endParaRPr lang="en-US" altLang="zh-CN" dirty="0" smtClean="0"/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历年申请主要包含申请类别、项目名称、项目状态、创建时间、提交时间以及操作。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312" y="2840789"/>
            <a:ext cx="947737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8" y="-19455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注册信息管理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016559" y="1835893"/>
            <a:ext cx="2665413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企业用户点注册信息管理中的</a:t>
            </a:r>
            <a:r>
              <a:rPr lang="en-US" altLang="zh-CN" b="1" dirty="0" smtClean="0"/>
              <a:t>[</a:t>
            </a:r>
            <a:r>
              <a:rPr lang="zh-CN" altLang="en-US" b="1" dirty="0" smtClean="0"/>
              <a:t>企业信息</a:t>
            </a:r>
            <a:r>
              <a:rPr lang="en-US" altLang="zh-CN" b="1" dirty="0" smtClean="0"/>
              <a:t>]</a:t>
            </a:r>
            <a:r>
              <a:rPr lang="zh-CN" altLang="en-US" dirty="0" smtClean="0"/>
              <a:t>，进去企业信息页面。</a:t>
            </a:r>
            <a:endParaRPr lang="en-US" altLang="zh-CN" dirty="0" smtClean="0"/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通过该功能，科技企业可以修改</a:t>
            </a:r>
            <a:r>
              <a:rPr lang="zh-CN" altLang="en-US" b="1" dirty="0" smtClean="0"/>
              <a:t>联系人姓名</a:t>
            </a:r>
            <a:r>
              <a:rPr lang="zh-CN" altLang="en-US" dirty="0" smtClean="0"/>
              <a:t>、</a:t>
            </a:r>
            <a:r>
              <a:rPr lang="zh-CN" altLang="en-US" b="1" dirty="0" smtClean="0"/>
              <a:t>联系人</a:t>
            </a:r>
            <a:r>
              <a:rPr lang="zh-CN" altLang="en-US" b="1" dirty="0"/>
              <a:t>手机</a:t>
            </a:r>
            <a:r>
              <a:rPr lang="zh-CN" altLang="en-US" dirty="0" smtClean="0"/>
              <a:t>以及</a:t>
            </a:r>
            <a:r>
              <a:rPr lang="zh-CN" altLang="en-US" b="1" dirty="0" smtClean="0"/>
              <a:t>联系人邮箱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请</a:t>
            </a:r>
            <a:r>
              <a:rPr lang="zh-CN" altLang="en-US" dirty="0"/>
              <a:t>正确</a:t>
            </a:r>
            <a:r>
              <a:rPr lang="zh-CN" altLang="en-US" dirty="0" smtClean="0"/>
              <a:t>填写企业基本信息。</a:t>
            </a:r>
            <a:r>
              <a:rPr lang="zh-CN" altLang="en-US" dirty="0"/>
              <a:t>点击</a:t>
            </a:r>
            <a:r>
              <a:rPr lang="en-US" altLang="zh-CN" dirty="0"/>
              <a:t>[</a:t>
            </a:r>
            <a:r>
              <a:rPr lang="zh-CN" altLang="en-US" b="1" dirty="0"/>
              <a:t>保存</a:t>
            </a:r>
            <a:r>
              <a:rPr lang="en-US" altLang="zh-CN" dirty="0"/>
              <a:t>]</a:t>
            </a:r>
            <a:r>
              <a:rPr lang="zh-CN" altLang="en-US" dirty="0"/>
              <a:t>按钮，系统将保存已填写的信息，并对填写内容进行校验，内容不合要求会有提示信息说明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9973" y="1835893"/>
            <a:ext cx="8078145" cy="3744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31919" y="1250751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二、系统状态介绍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31919" y="2245524"/>
            <a:ext cx="1012327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表单状态“</a:t>
            </a:r>
            <a:r>
              <a:rPr lang="zh-CN" altLang="en-US" sz="20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未填写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”，指该表单尚未填写，用户可编辑；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1" hangingPunct="1"/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/>
            </a:r>
            <a:b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</a:b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表单状态“</a:t>
            </a:r>
            <a:r>
              <a:rPr lang="zh-CN" altLang="en-US" sz="20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已保存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”，指该表单暂存状态，表单填写不完整或者有错误，用  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1" hangingPunct="1"/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                            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户可编辑、修改；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1" hangingPunct="1"/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/>
            </a:r>
            <a:b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</a:b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表单状态“</a:t>
            </a:r>
            <a:r>
              <a:rPr lang="zh-CN" altLang="en-US" sz="20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已验证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”，指该表单通过系统格式校验，填写完整且没有格式错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1" hangingPunct="1"/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                             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误，用户可编辑、修改；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1" hangingPunct="1"/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/>
            </a:r>
            <a:b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</a:b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表单状态“</a:t>
            </a:r>
            <a:r>
              <a:rPr lang="zh-CN" altLang="en-US" sz="20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已提交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”，指表单已进行提交操作，提交给管理部门，表单不能   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1" hangingPunct="1"/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                            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编辑、修改，只能查看；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1" hangingPunct="1"/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/>
            </a:r>
            <a:b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</a:b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表单状态“</a:t>
            </a:r>
            <a:r>
              <a:rPr lang="zh-CN" altLang="en-US" sz="20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已退回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”，指该表单被管理部门退回，用户需对表单进行修改后，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1" hangingPunct="1"/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                             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再次提交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37399" y="2919300"/>
            <a:ext cx="33843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谢  谢  </a:t>
            </a:r>
            <a:r>
              <a: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!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31919" y="1250751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三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、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流程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介绍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152538" y="4074994"/>
            <a:ext cx="1000125" cy="4286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dirty="0"/>
              <a:t>登录系统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158048" y="2357695"/>
            <a:ext cx="1008062" cy="4286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dirty="0" smtClean="0"/>
              <a:t>用户注册</a:t>
            </a:r>
            <a:endParaRPr lang="zh-CN" altLang="en-US" sz="1400" dirty="0"/>
          </a:p>
        </p:txBody>
      </p:sp>
      <p:sp>
        <p:nvSpPr>
          <p:cNvPr id="8" name="圆角矩形 7"/>
          <p:cNvSpPr/>
          <p:nvPr/>
        </p:nvSpPr>
        <p:spPr>
          <a:xfrm>
            <a:off x="4647963" y="2922468"/>
            <a:ext cx="1631813" cy="4286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dirty="0" smtClean="0"/>
              <a:t>办事指南</a:t>
            </a:r>
            <a:endParaRPr lang="zh-CN" altLang="en-US" sz="1400" dirty="0"/>
          </a:p>
        </p:txBody>
      </p:sp>
      <p:sp>
        <p:nvSpPr>
          <p:cNvPr id="9" name="圆角矩形 8"/>
          <p:cNvSpPr/>
          <p:nvPr/>
        </p:nvSpPr>
        <p:spPr>
          <a:xfrm>
            <a:off x="4668601" y="4078169"/>
            <a:ext cx="1611175" cy="4286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dirty="0" smtClean="0"/>
              <a:t>科技企业统计表</a:t>
            </a:r>
            <a:endParaRPr lang="zh-CN" altLang="en-US" sz="1400" dirty="0"/>
          </a:p>
        </p:txBody>
      </p:sp>
      <p:sp>
        <p:nvSpPr>
          <p:cNvPr id="12" name="椭圆 11"/>
          <p:cNvSpPr/>
          <p:nvPr/>
        </p:nvSpPr>
        <p:spPr>
          <a:xfrm>
            <a:off x="1569490" y="2357952"/>
            <a:ext cx="1170274" cy="42862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100" dirty="0" smtClean="0"/>
              <a:t>企业未注册用户</a:t>
            </a:r>
            <a:endParaRPr lang="zh-CN" altLang="en-US" sz="1100" dirty="0"/>
          </a:p>
        </p:txBody>
      </p:sp>
      <p:sp>
        <p:nvSpPr>
          <p:cNvPr id="13" name="椭圆 12"/>
          <p:cNvSpPr/>
          <p:nvPr/>
        </p:nvSpPr>
        <p:spPr>
          <a:xfrm>
            <a:off x="1547575" y="4074863"/>
            <a:ext cx="1263627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100" dirty="0" smtClean="0"/>
              <a:t>企业注册用户</a:t>
            </a:r>
            <a:endParaRPr lang="zh-CN" altLang="en-US" sz="1100" dirty="0"/>
          </a:p>
        </p:txBody>
      </p:sp>
      <p:cxnSp>
        <p:nvCxnSpPr>
          <p:cNvPr id="40" name="肘形连接符 39"/>
          <p:cNvCxnSpPr/>
          <p:nvPr/>
        </p:nvCxnSpPr>
        <p:spPr>
          <a:xfrm flipV="1">
            <a:off x="4163535" y="3133854"/>
            <a:ext cx="495300" cy="1152526"/>
          </a:xfrm>
          <a:prstGeom prst="bentConnector3">
            <a:avLst>
              <a:gd name="adj1" fmla="val 41733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连接符 40"/>
          <p:cNvCxnSpPr>
            <a:stCxn id="6" idx="3"/>
            <a:endCxn id="9" idx="1"/>
          </p:cNvCxnSpPr>
          <p:nvPr/>
        </p:nvCxnSpPr>
        <p:spPr>
          <a:xfrm>
            <a:off x="4152663" y="4289307"/>
            <a:ext cx="515938" cy="3175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肘形连接符 50"/>
          <p:cNvCxnSpPr>
            <a:stCxn id="12" idx="6"/>
            <a:endCxn id="7" idx="1"/>
          </p:cNvCxnSpPr>
          <p:nvPr/>
        </p:nvCxnSpPr>
        <p:spPr>
          <a:xfrm flipV="1">
            <a:off x="2739764" y="2572008"/>
            <a:ext cx="418284" cy="258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连接符 51"/>
          <p:cNvCxnSpPr>
            <a:stCxn id="7" idx="2"/>
            <a:endCxn id="31" idx="0"/>
          </p:cNvCxnSpPr>
          <p:nvPr/>
        </p:nvCxnSpPr>
        <p:spPr>
          <a:xfrm rot="5400000">
            <a:off x="3425219" y="3019212"/>
            <a:ext cx="469753" cy="3968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连接符 52"/>
          <p:cNvCxnSpPr>
            <a:stCxn id="13" idx="6"/>
            <a:endCxn id="6" idx="1"/>
          </p:cNvCxnSpPr>
          <p:nvPr/>
        </p:nvCxnSpPr>
        <p:spPr>
          <a:xfrm>
            <a:off x="2811202" y="4289177"/>
            <a:ext cx="341336" cy="130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圆角矩形 62"/>
          <p:cNvSpPr/>
          <p:nvPr/>
        </p:nvSpPr>
        <p:spPr>
          <a:xfrm>
            <a:off x="4677110" y="5206976"/>
            <a:ext cx="1602666" cy="4286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dirty="0" smtClean="0"/>
              <a:t>项目申报书</a:t>
            </a:r>
            <a:endParaRPr lang="zh-CN" altLang="en-US" sz="1400" dirty="0"/>
          </a:p>
        </p:txBody>
      </p:sp>
      <p:cxnSp>
        <p:nvCxnSpPr>
          <p:cNvPr id="64" name="肘形连接符 63"/>
          <p:cNvCxnSpPr>
            <a:endCxn id="63" idx="1"/>
          </p:cNvCxnSpPr>
          <p:nvPr/>
        </p:nvCxnSpPr>
        <p:spPr>
          <a:xfrm rot="16200000" flipH="1">
            <a:off x="3945836" y="4690015"/>
            <a:ext cx="1159006" cy="303542"/>
          </a:xfrm>
          <a:prstGeom prst="bentConnector2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4677110" y="6386267"/>
            <a:ext cx="1602666" cy="4286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dirty="0" smtClean="0"/>
              <a:t>企业基本信息</a:t>
            </a:r>
            <a:endParaRPr lang="zh-CN" altLang="en-US" sz="1400" dirty="0"/>
          </a:p>
        </p:txBody>
      </p:sp>
      <p:cxnSp>
        <p:nvCxnSpPr>
          <p:cNvPr id="18" name="肘形连接符 17"/>
          <p:cNvCxnSpPr>
            <a:stCxn id="6" idx="3"/>
            <a:endCxn id="17" idx="1"/>
          </p:cNvCxnSpPr>
          <p:nvPr/>
        </p:nvCxnSpPr>
        <p:spPr>
          <a:xfrm>
            <a:off x="4152663" y="4289307"/>
            <a:ext cx="524447" cy="2311273"/>
          </a:xfrm>
          <a:prstGeom prst="bentConnector3">
            <a:avLst>
              <a:gd name="adj1" fmla="val 39744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10078710" y="4065325"/>
            <a:ext cx="1000132" cy="47149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100" dirty="0"/>
              <a:t>提交</a:t>
            </a:r>
          </a:p>
        </p:txBody>
      </p:sp>
      <p:sp>
        <p:nvSpPr>
          <p:cNvPr id="35" name="椭圆 34"/>
          <p:cNvSpPr/>
          <p:nvPr/>
        </p:nvSpPr>
        <p:spPr>
          <a:xfrm>
            <a:off x="6899251" y="5191004"/>
            <a:ext cx="1000132" cy="47149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100" dirty="0"/>
              <a:t>提交</a:t>
            </a:r>
          </a:p>
        </p:txBody>
      </p:sp>
      <p:cxnSp>
        <p:nvCxnSpPr>
          <p:cNvPr id="36" name="肘形连接符 35"/>
          <p:cNvCxnSpPr>
            <a:stCxn id="35" idx="6"/>
            <a:endCxn id="55" idx="1"/>
          </p:cNvCxnSpPr>
          <p:nvPr/>
        </p:nvCxnSpPr>
        <p:spPr>
          <a:xfrm flipV="1">
            <a:off x="7899383" y="5421289"/>
            <a:ext cx="485005" cy="5461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/>
          <p:cNvCxnSpPr>
            <a:stCxn id="30" idx="6"/>
            <a:endCxn id="63" idx="0"/>
          </p:cNvCxnSpPr>
          <p:nvPr/>
        </p:nvCxnSpPr>
        <p:spPr>
          <a:xfrm flipH="1">
            <a:off x="5478443" y="4301071"/>
            <a:ext cx="5600399" cy="905905"/>
          </a:xfrm>
          <a:prstGeom prst="bentConnector4">
            <a:avLst>
              <a:gd name="adj1" fmla="val -4082"/>
              <a:gd name="adj2" fmla="val 63012"/>
            </a:avLst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627774" y="4650773"/>
            <a:ext cx="4339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科技企业统计表填写完成并审核通过后，才能填写项目申报书</a:t>
            </a:r>
            <a:endParaRPr lang="zh-CN" altLang="en-US" sz="1200" dirty="0"/>
          </a:p>
        </p:txBody>
      </p:sp>
      <p:cxnSp>
        <p:nvCxnSpPr>
          <p:cNvPr id="49" name="肘形连接符 48"/>
          <p:cNvCxnSpPr>
            <a:stCxn id="9" idx="3"/>
            <a:endCxn id="30" idx="2"/>
          </p:cNvCxnSpPr>
          <p:nvPr/>
        </p:nvCxnSpPr>
        <p:spPr>
          <a:xfrm>
            <a:off x="6279776" y="4292482"/>
            <a:ext cx="3798934" cy="8589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连接符 53"/>
          <p:cNvCxnSpPr>
            <a:stCxn id="63" idx="3"/>
            <a:endCxn id="35" idx="2"/>
          </p:cNvCxnSpPr>
          <p:nvPr/>
        </p:nvCxnSpPr>
        <p:spPr>
          <a:xfrm>
            <a:off x="6279776" y="5421289"/>
            <a:ext cx="619475" cy="5461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圆角矩形 54"/>
          <p:cNvSpPr/>
          <p:nvPr/>
        </p:nvSpPr>
        <p:spPr>
          <a:xfrm>
            <a:off x="8384388" y="5206976"/>
            <a:ext cx="1602666" cy="4286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dirty="0" smtClean="0"/>
              <a:t>打印项目申报书</a:t>
            </a:r>
            <a:endParaRPr lang="zh-CN" altLang="en-US" sz="1400" dirty="0"/>
          </a:p>
        </p:txBody>
      </p:sp>
      <p:cxnSp>
        <p:nvCxnSpPr>
          <p:cNvPr id="37" name="肘形连接符 36"/>
          <p:cNvCxnSpPr/>
          <p:nvPr/>
        </p:nvCxnSpPr>
        <p:spPr>
          <a:xfrm flipV="1">
            <a:off x="9990485" y="5439990"/>
            <a:ext cx="485005" cy="5461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10485506" y="5202118"/>
            <a:ext cx="1000132" cy="47149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100" dirty="0" smtClean="0"/>
              <a:t>提交区县科委</a:t>
            </a:r>
            <a:endParaRPr lang="zh-CN" altLang="en-US" sz="1100" dirty="0"/>
          </a:p>
        </p:txBody>
      </p:sp>
      <p:sp>
        <p:nvSpPr>
          <p:cNvPr id="31" name="圆角矩形 30"/>
          <p:cNvSpPr/>
          <p:nvPr/>
        </p:nvSpPr>
        <p:spPr>
          <a:xfrm>
            <a:off x="3158048" y="3256073"/>
            <a:ext cx="1000125" cy="4286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dirty="0" smtClean="0"/>
              <a:t>账户激活</a:t>
            </a:r>
            <a:endParaRPr lang="zh-CN" altLang="en-US" sz="1400" dirty="0"/>
          </a:p>
        </p:txBody>
      </p:sp>
      <p:cxnSp>
        <p:nvCxnSpPr>
          <p:cNvPr id="34" name="肘形连接符 33"/>
          <p:cNvCxnSpPr>
            <a:stCxn id="31" idx="2"/>
            <a:endCxn id="6" idx="0"/>
          </p:cNvCxnSpPr>
          <p:nvPr/>
        </p:nvCxnSpPr>
        <p:spPr>
          <a:xfrm rot="5400000">
            <a:off x="3460208" y="3877091"/>
            <a:ext cx="390296" cy="5510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用户注册与登录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93486" y="1835893"/>
            <a:ext cx="11480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dirty="0"/>
              <a:t>（</a:t>
            </a:r>
            <a:r>
              <a:rPr lang="en-US" altLang="zh-CN" sz="2800" dirty="0"/>
              <a:t>1</a:t>
            </a:r>
            <a:r>
              <a:rPr lang="zh-CN" altLang="zh-CN" sz="2800" dirty="0"/>
              <a:t>）登陆</a:t>
            </a:r>
            <a:r>
              <a:rPr lang="en-US" altLang="zh-CN" sz="2800" dirty="0"/>
              <a:t>“</a:t>
            </a:r>
            <a:r>
              <a:rPr lang="zh-CN" altLang="zh-CN" sz="2800" dirty="0"/>
              <a:t>中国上海</a:t>
            </a:r>
            <a:r>
              <a:rPr lang="en-US" altLang="zh-CN" sz="2800" dirty="0"/>
              <a:t>”</a:t>
            </a:r>
            <a:r>
              <a:rPr lang="zh-CN" altLang="zh-CN" sz="2800" dirty="0"/>
              <a:t>门户网站（</a:t>
            </a:r>
            <a:r>
              <a:rPr lang="en-US" altLang="zh-CN" sz="2800" u="sng" dirty="0">
                <a:hlinkClick r:id="rId3"/>
              </a:rPr>
              <a:t>http://www.shanghai.gov.cn/</a:t>
            </a:r>
            <a:r>
              <a:rPr lang="zh-CN" altLang="zh-CN" sz="2800" dirty="0"/>
              <a:t>）；</a:t>
            </a:r>
          </a:p>
          <a:p>
            <a:r>
              <a:rPr lang="zh-CN" altLang="zh-CN" sz="2800" dirty="0"/>
              <a:t>（</a:t>
            </a:r>
            <a:r>
              <a:rPr lang="en-US" altLang="zh-CN" sz="2800" dirty="0"/>
              <a:t>2</a:t>
            </a:r>
            <a:r>
              <a:rPr lang="zh-CN" altLang="zh-CN" sz="2800" dirty="0"/>
              <a:t>）网上政务大厅</a:t>
            </a:r>
            <a:r>
              <a:rPr lang="en-US" altLang="zh-CN" sz="2800" dirty="0"/>
              <a:t>—</a:t>
            </a:r>
            <a:r>
              <a:rPr lang="zh-CN" altLang="zh-CN" sz="2800" dirty="0"/>
              <a:t>审批事项</a:t>
            </a:r>
            <a:r>
              <a:rPr lang="en-US" altLang="zh-CN" sz="2800" dirty="0"/>
              <a:t>—</a:t>
            </a:r>
            <a:r>
              <a:rPr lang="zh-CN" altLang="zh-CN" sz="2800" dirty="0"/>
              <a:t>点击市财政科技投入信息管理平台图片进入申报页面：</a:t>
            </a:r>
          </a:p>
          <a:p>
            <a:r>
              <a:rPr lang="zh-CN" altLang="zh-CN" sz="2800" dirty="0"/>
              <a:t>注：新系统采用单位注册方式，需先通过单位资格校核后才能进行项目申报。</a:t>
            </a:r>
          </a:p>
          <a:p>
            <a:r>
              <a:rPr lang="en-US" altLang="zh-CN" sz="2800" dirty="0"/>
              <a:t>-</a:t>
            </a:r>
            <a:r>
              <a:rPr lang="zh-CN" altLang="zh-CN" sz="2800" dirty="0"/>
              <a:t>【未注册单位】首先由单位负责人通过法人一证通进行法人单位信息注册，然后由项目申报人员通过个人信息注册获得申报账号，登录系统后在项目管理模块进行项目申报、修改等；</a:t>
            </a:r>
          </a:p>
          <a:p>
            <a:r>
              <a:rPr lang="en-US" altLang="zh-CN" sz="2800" dirty="0"/>
              <a:t>-</a:t>
            </a:r>
            <a:r>
              <a:rPr lang="zh-CN" altLang="zh-CN" sz="2800" dirty="0"/>
              <a:t>【已注册单位】输入申报人员的账号密码，登录系统，在项目管理模块进行项目申报、修改等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注意</a:t>
            </a:r>
            <a:r>
              <a:rPr lang="zh-CN" altLang="en-US" sz="2800" dirty="0" smtClean="0"/>
              <a:t>：根据管理办法规定，在同一年度，同一企业只能申请一个项目。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用户注册与登录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638" y="1148562"/>
            <a:ext cx="10276190" cy="57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用户注册与登录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5721" y="1676578"/>
            <a:ext cx="7894336" cy="518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142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68558" y="1004896"/>
            <a:ext cx="825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四、操作说明</a:t>
            </a:r>
            <a:r>
              <a:rPr lang="en-US" altLang="zh-CN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-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用户注册与登录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200" y="1835893"/>
            <a:ext cx="10261600" cy="499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1667</Words>
  <Application>Microsoft Office PowerPoint</Application>
  <PresentationFormat>自定义</PresentationFormat>
  <Paragraphs>126</Paragraphs>
  <Slides>40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wangqi</dc:creator>
  <cp:lastModifiedBy>Windows 用户</cp:lastModifiedBy>
  <cp:revision>312</cp:revision>
  <dcterms:created xsi:type="dcterms:W3CDTF">2014-03-16T00:25:00Z</dcterms:created>
  <dcterms:modified xsi:type="dcterms:W3CDTF">2017-03-07T01:06:44Z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